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handoutMasterIdLst>
    <p:handoutMasterId r:id="rId7"/>
  </p:handoutMasterIdLst>
  <p:sldIdLst>
    <p:sldId id="257" r:id="rId5"/>
    <p:sldId id="25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E64C3D"/>
    <a:srgbClr val="298F98"/>
    <a:srgbClr val="70B1BA"/>
    <a:srgbClr val="298B98"/>
    <a:srgbClr val="E6E6E6"/>
    <a:srgbClr val="E64E3E"/>
    <a:srgbClr val="F4B1AA"/>
    <a:srgbClr val="6ED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95" autoAdjust="0"/>
  </p:normalViewPr>
  <p:slideViewPr>
    <p:cSldViewPr snapToGrid="0">
      <p:cViewPr>
        <p:scale>
          <a:sx n="184" d="100"/>
          <a:sy n="184" d="100"/>
        </p:scale>
        <p:origin x="834" y="-3300"/>
      </p:cViewPr>
      <p:guideLst/>
    </p:cSldViewPr>
  </p:slid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D4AC93-3925-DDEE-34DA-B5D9D795BB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518D22E6-124E-266D-DE4D-195D9F06DC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3DB47-0007-4BEB-AF26-A3DB35A94903}" type="datetimeFigureOut">
              <a:rPr lang="el-GR" smtClean="0"/>
              <a:t>21/9/2022</a:t>
            </a:fld>
            <a:endParaRPr lang="el-GR"/>
          </a:p>
        </p:txBody>
      </p:sp>
      <p:sp>
        <p:nvSpPr>
          <p:cNvPr id="4" name="Footer Placeholder 3">
            <a:extLst>
              <a:ext uri="{FF2B5EF4-FFF2-40B4-BE49-F238E27FC236}">
                <a16:creationId xmlns:a16="http://schemas.microsoft.com/office/drawing/2014/main" id="{B6C87082-4C17-6761-E283-DBBF03388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2435ED07-E1FC-93BD-014D-F94E76DA39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134D6D-82FF-4382-B1A7-7C656C396E47}" type="slidenum">
              <a:rPr lang="el-GR" smtClean="0"/>
              <a:t>‹Nr.›</a:t>
            </a:fld>
            <a:endParaRPr lang="el-GR"/>
          </a:p>
        </p:txBody>
      </p:sp>
    </p:spTree>
    <p:extLst>
      <p:ext uri="{BB962C8B-B14F-4D97-AF65-F5344CB8AC3E}">
        <p14:creationId xmlns:p14="http://schemas.microsoft.com/office/powerpoint/2010/main" val="441689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D2CCEDD3-F6B7-417D-97F4-4937031BF4A5}" type="datetimeFigureOut">
              <a:rPr lang="el-GR" smtClean="0"/>
              <a:t>21/9/2022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121415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2CCEDD3-F6B7-417D-97F4-4937031BF4A5}" type="datetimeFigureOut">
              <a:rPr lang="el-GR" smtClean="0"/>
              <a:t>21/9/2022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95808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2CCEDD3-F6B7-417D-97F4-4937031BF4A5}" type="datetimeFigureOut">
              <a:rPr lang="el-GR" smtClean="0"/>
              <a:t>21/9/2022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61538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15A0-9291-21FF-C9E8-99E70E08B06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DA3456DB-1D38-B307-51B3-F8EFF099B026}"/>
              </a:ext>
            </a:extLst>
          </p:cNvPr>
          <p:cNvSpPr>
            <a:spLocks noGrp="1"/>
          </p:cNvSpPr>
          <p:nvPr>
            <p:ph type="dt" sz="half" idx="10"/>
          </p:nvPr>
        </p:nvSpPr>
        <p:spPr/>
        <p:txBody>
          <a:bodyPr/>
          <a:lstStyle/>
          <a:p>
            <a:fld id="{D2CCEDD3-F6B7-417D-97F4-4937031BF4A5}" type="datetimeFigureOut">
              <a:rPr lang="el-GR" smtClean="0"/>
              <a:t>21/9/2022</a:t>
            </a:fld>
            <a:endParaRPr lang="el-GR"/>
          </a:p>
        </p:txBody>
      </p:sp>
      <p:sp>
        <p:nvSpPr>
          <p:cNvPr id="4" name="Footer Placeholder 3">
            <a:extLst>
              <a:ext uri="{FF2B5EF4-FFF2-40B4-BE49-F238E27FC236}">
                <a16:creationId xmlns:a16="http://schemas.microsoft.com/office/drawing/2014/main" id="{188D4A4D-E18D-4FEB-CCDC-61B2E9694A1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C4FCB19-4B17-F3C6-65A3-05BCDE7C03E8}"/>
              </a:ext>
            </a:extLst>
          </p:cNvPr>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152430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2CCEDD3-F6B7-417D-97F4-4937031BF4A5}" type="datetimeFigureOut">
              <a:rPr lang="el-GR" smtClean="0"/>
              <a:t>21/9/2022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250379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D2CCEDD3-F6B7-417D-97F4-4937031BF4A5}" type="datetimeFigureOut">
              <a:rPr lang="el-GR" smtClean="0"/>
              <a:t>21/9/2022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207847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2CCEDD3-F6B7-417D-97F4-4937031BF4A5}" type="datetimeFigureOut">
              <a:rPr lang="el-GR" smtClean="0"/>
              <a:t>21/9/2022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331107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Formatvorlagen des Textmasters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2CCEDD3-F6B7-417D-97F4-4937031BF4A5}" type="datetimeFigureOut">
              <a:rPr lang="el-GR" smtClean="0"/>
              <a:t>21/9/2022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34991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D2CCEDD3-F6B7-417D-97F4-4937031BF4A5}" type="datetimeFigureOut">
              <a:rPr lang="el-GR" smtClean="0"/>
              <a:t>21/9/2022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82574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CEDD3-F6B7-417D-97F4-4937031BF4A5}" type="datetimeFigureOut">
              <a:rPr lang="el-GR" smtClean="0"/>
              <a:t>21/9/2022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121165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D2CCEDD3-F6B7-417D-97F4-4937031BF4A5}" type="datetimeFigureOut">
              <a:rPr lang="el-GR" smtClean="0"/>
              <a:t>21/9/2022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232035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D2CCEDD3-F6B7-417D-97F4-4937031BF4A5}" type="datetimeFigureOut">
              <a:rPr lang="el-GR" smtClean="0"/>
              <a:t>21/9/2022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2671848-70CE-4660-BC91-2692E402D044}" type="slidenum">
              <a:rPr lang="el-GR" smtClean="0"/>
              <a:t>‹Nr.›</a:t>
            </a:fld>
            <a:endParaRPr lang="el-GR"/>
          </a:p>
        </p:txBody>
      </p:sp>
    </p:spTree>
    <p:extLst>
      <p:ext uri="{BB962C8B-B14F-4D97-AF65-F5344CB8AC3E}">
        <p14:creationId xmlns:p14="http://schemas.microsoft.com/office/powerpoint/2010/main" val="32252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CCEDD3-F6B7-417D-97F4-4937031BF4A5}" type="datetimeFigureOut">
              <a:rPr lang="el-GR" smtClean="0"/>
              <a:t>21/9/2022</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671848-70CE-4660-BC91-2692E402D044}" type="slidenum">
              <a:rPr lang="el-GR" smtClean="0"/>
              <a:t>‹Nr.›</a:t>
            </a:fld>
            <a:endParaRPr lang="el-GR"/>
          </a:p>
        </p:txBody>
      </p:sp>
      <p:pic>
        <p:nvPicPr>
          <p:cNvPr id="7" name="Picture 7">
            <a:extLst>
              <a:ext uri="{FF2B5EF4-FFF2-40B4-BE49-F238E27FC236}">
                <a16:creationId xmlns:a16="http://schemas.microsoft.com/office/drawing/2014/main" id="{7A9C346F-FF8D-E248-28D6-F8C8C472D25F}"/>
              </a:ext>
            </a:extLst>
          </p:cNvPr>
          <p:cNvPicPr>
            <a:picLocks noChangeAspect="1"/>
          </p:cNvPicPr>
          <p:nvPr userDrawn="1"/>
        </p:nvPicPr>
        <p:blipFill>
          <a:blip r:embed="rId14"/>
          <a:stretch>
            <a:fillRect/>
          </a:stretch>
        </p:blipFill>
        <p:spPr>
          <a:xfrm>
            <a:off x="0" y="-16003"/>
            <a:ext cx="6858000" cy="1500759"/>
          </a:xfrm>
          <a:prstGeom prst="rect">
            <a:avLst/>
          </a:prstGeom>
        </p:spPr>
      </p:pic>
    </p:spTree>
    <p:extLst>
      <p:ext uri="{BB962C8B-B14F-4D97-AF65-F5344CB8AC3E}">
        <p14:creationId xmlns:p14="http://schemas.microsoft.com/office/powerpoint/2010/main" val="39543553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atrobg.com/"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s://smartrevolution.net/" TargetMode="External"/><Relationship Id="rId17" Type="http://schemas.openxmlformats.org/officeDocument/2006/relationships/image" Target="../media/image10.png"/><Relationship Id="rId2" Type="http://schemas.openxmlformats.org/officeDocument/2006/relationships/hyperlink" Target="https://dieberater.com/" TargetMode="External"/><Relationship Id="rId16"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hyperlink" Target="https://www.bupnet.eu/"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s://momentumconsulting.ie/" TargetMode="External"/><Relationship Id="rId4" Type="http://schemas.openxmlformats.org/officeDocument/2006/relationships/hyperlink" Target="https://www.euei.dk/" TargetMode="External"/><Relationship Id="rId9" Type="http://schemas.openxmlformats.org/officeDocument/2006/relationships/image" Target="../media/image5.png"/><Relationship Id="rId14" Type="http://schemas.openxmlformats.org/officeDocument/2006/relationships/hyperlink" Target="https://eurotraining.g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prosper-project.eu/partners/" TargetMode="External"/><Relationship Id="rId7" Type="http://schemas.openxmlformats.org/officeDocument/2006/relationships/image" Target="../media/image10.png"/><Relationship Id="rId2" Type="http://schemas.openxmlformats.org/officeDocument/2006/relationships/hyperlink" Target="http://www.prosper-project.eu/" TargetMode="External"/><Relationship Id="rId1" Type="http://schemas.openxmlformats.org/officeDocument/2006/relationships/slideLayout" Target="../slideLayouts/slideLayout4.xml"/><Relationship Id="rId6" Type="http://schemas.openxmlformats.org/officeDocument/2006/relationships/image" Target="../media/image13.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8000">
              <a:schemeClr val="bg1"/>
            </a:gs>
            <a:gs pos="71000">
              <a:srgbClr val="D4E8EA"/>
            </a:gs>
            <a:gs pos="100000">
              <a:srgbClr val="70B1B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983A-615F-C2A6-3C7C-24C1BB16D93A}"/>
              </a:ext>
            </a:extLst>
          </p:cNvPr>
          <p:cNvSpPr>
            <a:spLocks noGrp="1"/>
          </p:cNvSpPr>
          <p:nvPr>
            <p:ph type="title"/>
          </p:nvPr>
        </p:nvSpPr>
        <p:spPr>
          <a:xfrm>
            <a:off x="471489" y="900905"/>
            <a:ext cx="5915025" cy="1914702"/>
          </a:xfrm>
        </p:spPr>
        <p:txBody>
          <a:bodyPr>
            <a:normAutofit/>
          </a:bodyPr>
          <a:lstStyle/>
          <a:p>
            <a:pPr algn="ctr"/>
            <a:r>
              <a:rPr lang="en-US" sz="3600" b="1" dirty="0">
                <a:solidFill>
                  <a:srgbClr val="E64C3D"/>
                </a:solidFill>
                <a:latin typeface="+mn-lt"/>
              </a:rPr>
              <a:t>Newsletter September 2022</a:t>
            </a:r>
            <a:endParaRPr lang="el-GR" sz="3600" b="1" dirty="0">
              <a:solidFill>
                <a:srgbClr val="E64C3D"/>
              </a:solidFill>
              <a:latin typeface="+mn-lt"/>
            </a:endParaRPr>
          </a:p>
        </p:txBody>
      </p:sp>
      <p:sp>
        <p:nvSpPr>
          <p:cNvPr id="5" name="Content Placeholder 4">
            <a:extLst>
              <a:ext uri="{FF2B5EF4-FFF2-40B4-BE49-F238E27FC236}">
                <a16:creationId xmlns:a16="http://schemas.microsoft.com/office/drawing/2014/main" id="{05431696-B89E-8CDF-AAC4-35B94DED01CB}"/>
              </a:ext>
            </a:extLst>
          </p:cNvPr>
          <p:cNvSpPr>
            <a:spLocks noGrp="1"/>
          </p:cNvSpPr>
          <p:nvPr>
            <p:ph sz="half" idx="1"/>
          </p:nvPr>
        </p:nvSpPr>
        <p:spPr>
          <a:xfrm>
            <a:off x="336885" y="2335223"/>
            <a:ext cx="3057290" cy="6285266"/>
          </a:xfrm>
        </p:spPr>
        <p:txBody>
          <a:bodyPr>
            <a:normAutofit/>
          </a:bodyPr>
          <a:lstStyle/>
          <a:p>
            <a:pPr marL="0" indent="0" algn="ctr">
              <a:buClr>
                <a:srgbClr val="E64C3D"/>
              </a:buClr>
              <a:buNone/>
            </a:pPr>
            <a:r>
              <a:rPr lang="en-US" b="1" dirty="0">
                <a:latin typeface="Cambria" panose="02040503050406030204" pitchFamily="18" charset="0"/>
                <a:ea typeface="Cambria" panose="02040503050406030204" pitchFamily="18" charset="0"/>
              </a:rPr>
              <a:t>WHAT IS </a:t>
            </a:r>
            <a:r>
              <a:rPr lang="en-US" b="1" dirty="0">
                <a:solidFill>
                  <a:srgbClr val="E26714"/>
                </a:solidFill>
                <a:latin typeface="Cambria" panose="02040503050406030204" pitchFamily="18" charset="0"/>
                <a:ea typeface="Cambria" panose="02040503050406030204" pitchFamily="18" charset="0"/>
              </a:rPr>
              <a:t>PROSPER</a:t>
            </a:r>
            <a:r>
              <a:rPr lang="en-US" b="1" dirty="0">
                <a:latin typeface="Cambria" panose="02040503050406030204" pitchFamily="18" charset="0"/>
                <a:ea typeface="Cambria" panose="02040503050406030204" pitchFamily="18" charset="0"/>
              </a:rPr>
              <a:t>?</a:t>
            </a:r>
          </a:p>
          <a:p>
            <a:pPr marL="0" indent="0" algn="ctr">
              <a:buClr>
                <a:srgbClr val="E64C3D"/>
              </a:buClr>
              <a:buNone/>
            </a:pPr>
            <a:endParaRPr lang="en-US" sz="894" b="1" dirty="0">
              <a:latin typeface="Cambria" panose="02040503050406030204" pitchFamily="18" charset="0"/>
              <a:ea typeface="Cambria" panose="02040503050406030204" pitchFamily="18" charset="0"/>
            </a:endParaRPr>
          </a:p>
          <a:p>
            <a:pPr marL="0" indent="0" algn="ctr">
              <a:buNone/>
            </a:pPr>
            <a:r>
              <a:rPr lang="en-US" sz="1381" dirty="0"/>
              <a:t>PROSPER Project has been formed as a strategic partnership to design, develop and implement a new training approach which empowers </a:t>
            </a:r>
            <a:r>
              <a:rPr lang="en-US" sz="1381" dirty="0" smtClean="0"/>
              <a:t>SMEs </a:t>
            </a:r>
            <a:r>
              <a:rPr lang="en-US" sz="1381" dirty="0"/>
              <a:t>managers to reimagine their </a:t>
            </a:r>
            <a:r>
              <a:rPr lang="en-US" sz="1381" dirty="0" smtClean="0"/>
              <a:t>challenging role </a:t>
            </a:r>
            <a:r>
              <a:rPr lang="en-US" sz="1381" dirty="0"/>
              <a:t>as remote managers and ensure remote employees balance </a:t>
            </a:r>
            <a:r>
              <a:rPr lang="en-US" sz="1381" dirty="0" smtClean="0"/>
              <a:t>between digital productivity, wellbeing </a:t>
            </a:r>
            <a:r>
              <a:rPr lang="en-US" sz="1381" dirty="0"/>
              <a:t>and inclusion.</a:t>
            </a:r>
          </a:p>
        </p:txBody>
      </p:sp>
      <p:sp>
        <p:nvSpPr>
          <p:cNvPr id="11" name="Content Placeholder 10">
            <a:extLst>
              <a:ext uri="{FF2B5EF4-FFF2-40B4-BE49-F238E27FC236}">
                <a16:creationId xmlns:a16="http://schemas.microsoft.com/office/drawing/2014/main" id="{6957838B-F85D-CE1D-0B04-F12DE3B27D2A}"/>
              </a:ext>
            </a:extLst>
          </p:cNvPr>
          <p:cNvSpPr>
            <a:spLocks noGrp="1"/>
          </p:cNvSpPr>
          <p:nvPr>
            <p:ph sz="half" idx="2"/>
          </p:nvPr>
        </p:nvSpPr>
        <p:spPr>
          <a:xfrm>
            <a:off x="3463827" y="2335223"/>
            <a:ext cx="3057288" cy="5519427"/>
          </a:xfrm>
        </p:spPr>
        <p:txBody>
          <a:bodyPr>
            <a:normAutofit/>
          </a:bodyPr>
          <a:lstStyle/>
          <a:p>
            <a:pPr marL="0" indent="0" algn="ctr">
              <a:buClr>
                <a:srgbClr val="E64C3D"/>
              </a:buClr>
              <a:buNone/>
            </a:pPr>
            <a:r>
              <a:rPr lang="en-US" b="1" dirty="0">
                <a:latin typeface="Cambria" panose="02040503050406030204" pitchFamily="18" charset="0"/>
                <a:ea typeface="Cambria" panose="02040503050406030204" pitchFamily="18" charset="0"/>
              </a:rPr>
              <a:t>OUR OBJECTIVES</a:t>
            </a:r>
          </a:p>
          <a:p>
            <a:pPr marL="0" indent="0" algn="ctr">
              <a:buClr>
                <a:srgbClr val="E64C3D"/>
              </a:buClr>
              <a:buNone/>
            </a:pPr>
            <a:endParaRPr lang="en-US" sz="1381" b="1" dirty="0">
              <a:latin typeface="Cambria" panose="02040503050406030204" pitchFamily="18" charset="0"/>
              <a:ea typeface="Cambria" panose="02040503050406030204" pitchFamily="18" charset="0"/>
            </a:endParaRPr>
          </a:p>
          <a:p>
            <a:pPr algn="ctr">
              <a:buClr>
                <a:srgbClr val="E64C3D"/>
              </a:buClr>
              <a:buSzPct val="75000"/>
            </a:pPr>
            <a:r>
              <a:rPr lang="en-US" sz="1381" dirty="0">
                <a:latin typeface="Cambria" panose="02040503050406030204" pitchFamily="18" charset="0"/>
                <a:ea typeface="Cambria" panose="02040503050406030204" pitchFamily="18" charset="0"/>
              </a:rPr>
              <a:t>Developing a new training for </a:t>
            </a:r>
            <a:r>
              <a:rPr lang="en-US" sz="1381" dirty="0" smtClean="0">
                <a:latin typeface="Cambria" panose="02040503050406030204" pitchFamily="18" charset="0"/>
                <a:ea typeface="Cambria" panose="02040503050406030204" pitchFamily="18" charset="0"/>
              </a:rPr>
              <a:t>SMEs </a:t>
            </a:r>
            <a:r>
              <a:rPr lang="en-US" sz="1381" dirty="0">
                <a:latin typeface="Cambria" panose="02040503050406030204" pitchFamily="18" charset="0"/>
                <a:ea typeface="Cambria" panose="02040503050406030204" pitchFamily="18" charset="0"/>
              </a:rPr>
              <a:t>managers, Team leaders and HR staff to update their </a:t>
            </a:r>
            <a:r>
              <a:rPr lang="en-US" sz="1381" dirty="0" smtClean="0">
                <a:latin typeface="Cambria" panose="02040503050406030204" pitchFamily="18" charset="0"/>
                <a:ea typeface="Cambria" panose="02040503050406030204" pitchFamily="18" charset="0"/>
              </a:rPr>
              <a:t>leadership and management </a:t>
            </a:r>
            <a:r>
              <a:rPr lang="en-US" sz="1381" dirty="0">
                <a:latin typeface="Cambria" panose="02040503050406030204" pitchFamily="18" charset="0"/>
                <a:ea typeface="Cambria" panose="02040503050406030204" pitchFamily="18" charset="0"/>
              </a:rPr>
              <a:t>skills for remote as well as hybrid settings.</a:t>
            </a:r>
          </a:p>
          <a:p>
            <a:pPr algn="ctr">
              <a:buClr>
                <a:srgbClr val="E64C3D"/>
              </a:buClr>
              <a:buSzPct val="75000"/>
            </a:pPr>
            <a:r>
              <a:rPr lang="en-US" sz="1381" dirty="0">
                <a:latin typeface="Cambria" panose="02040503050406030204" pitchFamily="18" charset="0"/>
                <a:ea typeface="Cambria" panose="02040503050406030204" pitchFamily="18" charset="0"/>
              </a:rPr>
              <a:t>Fulfilling the specific training needs of SMEs, while incorporating wider aspects of digitalization, </a:t>
            </a:r>
            <a:r>
              <a:rPr lang="en-US" sz="1381" dirty="0" smtClean="0">
                <a:latin typeface="Cambria" panose="02040503050406030204" pitchFamily="18" charset="0"/>
                <a:ea typeface="Cambria" panose="02040503050406030204" pitchFamily="18" charset="0"/>
              </a:rPr>
              <a:t>digital inclusion </a:t>
            </a:r>
            <a:r>
              <a:rPr lang="en-US" sz="1381" dirty="0">
                <a:latin typeface="Cambria" panose="02040503050406030204" pitchFamily="18" charset="0"/>
                <a:ea typeface="Cambria" panose="02040503050406030204" pitchFamily="18" charset="0"/>
              </a:rPr>
              <a:t>and </a:t>
            </a:r>
            <a:r>
              <a:rPr lang="en-US" sz="1381" dirty="0" smtClean="0">
                <a:latin typeface="Cambria" panose="02040503050406030204" pitchFamily="18" charset="0"/>
                <a:ea typeface="Cambria" panose="02040503050406030204" pitchFamily="18" charset="0"/>
              </a:rPr>
              <a:t>digital wellbeing</a:t>
            </a:r>
            <a:r>
              <a:rPr lang="en-US" sz="1381" dirty="0">
                <a:latin typeface="Cambria" panose="02040503050406030204" pitchFamily="18" charset="0"/>
                <a:ea typeface="Cambria" panose="02040503050406030204" pitchFamily="18" charset="0"/>
              </a:rPr>
              <a:t>.</a:t>
            </a:r>
          </a:p>
          <a:p>
            <a:pPr algn="ctr">
              <a:buClr>
                <a:srgbClr val="E64C3D"/>
              </a:buClr>
              <a:buSzPct val="75000"/>
            </a:pPr>
            <a:r>
              <a:rPr lang="en-US" sz="1381" dirty="0">
                <a:latin typeface="Cambria" panose="02040503050406030204" pitchFamily="18" charset="0"/>
                <a:ea typeface="Cambria" panose="02040503050406030204" pitchFamily="18" charset="0"/>
              </a:rPr>
              <a:t>Adapting the Vocational Education and Training (VET) to meet </a:t>
            </a:r>
            <a:r>
              <a:rPr lang="en-US" sz="1381" dirty="0" err="1">
                <a:latin typeface="Cambria" panose="02040503050406030204" pitchFamily="18" charset="0"/>
                <a:ea typeface="Cambria" panose="02040503050406030204" pitchFamily="18" charset="0"/>
              </a:rPr>
              <a:t>labour</a:t>
            </a:r>
            <a:r>
              <a:rPr lang="en-US" sz="1381" dirty="0">
                <a:latin typeface="Cambria" panose="02040503050406030204" pitchFamily="18" charset="0"/>
                <a:ea typeface="Cambria" panose="02040503050406030204" pitchFamily="18" charset="0"/>
              </a:rPr>
              <a:t> market needs due to the digital transformation fueled by the </a:t>
            </a:r>
            <a:r>
              <a:rPr lang="en-US" sz="1381" dirty="0" smtClean="0">
                <a:latin typeface="Cambria" panose="02040503050406030204" pitchFamily="18" charset="0"/>
                <a:ea typeface="Cambria" panose="02040503050406030204" pitchFamily="18" charset="0"/>
              </a:rPr>
              <a:t>COVID-19 pandemic </a:t>
            </a:r>
            <a:r>
              <a:rPr lang="en-US" sz="1381" dirty="0">
                <a:latin typeface="Cambria" panose="02040503050406030204" pitchFamily="18" charset="0"/>
                <a:ea typeface="Cambria" panose="02040503050406030204" pitchFamily="18" charset="0"/>
              </a:rPr>
              <a:t>repercussions</a:t>
            </a:r>
            <a:r>
              <a:rPr lang="en-US" sz="1381" dirty="0" smtClean="0">
                <a:latin typeface="Cambria" panose="02040503050406030204" pitchFamily="18" charset="0"/>
                <a:ea typeface="Cambria" panose="02040503050406030204" pitchFamily="18" charset="0"/>
              </a:rPr>
              <a:t>.</a:t>
            </a:r>
            <a:endParaRPr lang="de-DE" sz="1381" dirty="0">
              <a:latin typeface="Cambria" panose="02040503050406030204" pitchFamily="18" charset="0"/>
              <a:ea typeface="Cambria" panose="02040503050406030204" pitchFamily="18" charset="0"/>
            </a:endParaRPr>
          </a:p>
          <a:p>
            <a:pPr algn="ctr">
              <a:buClr>
                <a:srgbClr val="E64C3D"/>
              </a:buClr>
              <a:buSzPct val="75000"/>
            </a:pPr>
            <a:r>
              <a:rPr lang="en-US" sz="1381" dirty="0" smtClean="0">
                <a:latin typeface="Cambria" panose="02040503050406030204" pitchFamily="18" charset="0"/>
                <a:ea typeface="Cambria" panose="02040503050406030204" pitchFamily="18" charset="0"/>
              </a:rPr>
              <a:t>Altogether</a:t>
            </a:r>
            <a:r>
              <a:rPr lang="de-DE" sz="1381" dirty="0" smtClean="0">
                <a:latin typeface="Cambria" panose="02040503050406030204" pitchFamily="18" charset="0"/>
                <a:ea typeface="Cambria" panose="02040503050406030204" pitchFamily="18" charset="0"/>
              </a:rPr>
              <a:t>, </a:t>
            </a:r>
            <a:r>
              <a:rPr lang="en-US" sz="1381" dirty="0" smtClean="0">
                <a:latin typeface="Cambria" panose="02040503050406030204" pitchFamily="18" charset="0"/>
                <a:ea typeface="Cambria" panose="02040503050406030204" pitchFamily="18" charset="0"/>
              </a:rPr>
              <a:t>adapting vocational education and training to the emerging </a:t>
            </a:r>
            <a:r>
              <a:rPr lang="en-US" sz="1381" dirty="0" err="1" smtClean="0">
                <a:latin typeface="Cambria" panose="02040503050406030204" pitchFamily="18" charset="0"/>
                <a:ea typeface="Cambria" panose="02040503050406030204" pitchFamily="18" charset="0"/>
              </a:rPr>
              <a:t>labour</a:t>
            </a:r>
            <a:r>
              <a:rPr lang="en-US" sz="1381" dirty="0" smtClean="0">
                <a:latin typeface="Cambria" panose="02040503050406030204" pitchFamily="18" charset="0"/>
                <a:ea typeface="Cambria" panose="02040503050406030204" pitchFamily="18" charset="0"/>
              </a:rPr>
              <a:t> market needs.</a:t>
            </a:r>
            <a:endParaRPr lang="en-US" sz="138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8CC3EF2-278A-EB65-8230-3626235A79CD}"/>
              </a:ext>
            </a:extLst>
          </p:cNvPr>
          <p:cNvSpPr txBox="1"/>
          <p:nvPr/>
        </p:nvSpPr>
        <p:spPr>
          <a:xfrm>
            <a:off x="642938" y="6870212"/>
            <a:ext cx="5572124" cy="342401"/>
          </a:xfrm>
          <a:prstGeom prst="rect">
            <a:avLst/>
          </a:prstGeom>
          <a:noFill/>
        </p:spPr>
        <p:txBody>
          <a:bodyPr wrap="square" rtlCol="0">
            <a:spAutoFit/>
          </a:bodyPr>
          <a:lstStyle/>
          <a:p>
            <a:pPr algn="ctr">
              <a:buClr>
                <a:srgbClr val="E64C3D"/>
              </a:buClr>
            </a:pPr>
            <a:r>
              <a:rPr lang="en-US" sz="1625" b="1" dirty="0">
                <a:latin typeface="Cambria" panose="02040503050406030204" pitchFamily="18" charset="0"/>
                <a:ea typeface="Cambria" panose="02040503050406030204" pitchFamily="18" charset="0"/>
              </a:rPr>
              <a:t>THE PROJECT PARTNERS</a:t>
            </a:r>
            <a:endParaRPr lang="en-US" sz="1706" dirty="0">
              <a:latin typeface="Cambria" panose="02040503050406030204" pitchFamily="18" charset="0"/>
              <a:ea typeface="Cambria" panose="02040503050406030204" pitchFamily="18" charset="0"/>
            </a:endParaRPr>
          </a:p>
        </p:txBody>
      </p:sp>
      <p:pic>
        <p:nvPicPr>
          <p:cNvPr id="17" name="Picture 2">
            <a:hlinkClick r:id="rId2"/>
            <a:extLst>
              <a:ext uri="{FF2B5EF4-FFF2-40B4-BE49-F238E27FC236}">
                <a16:creationId xmlns:a16="http://schemas.microsoft.com/office/drawing/2014/main" id="{E976A715-5A52-84FA-B056-F1A18D754F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13679" b="-3349"/>
          <a:stretch/>
        </p:blipFill>
        <p:spPr bwMode="auto">
          <a:xfrm>
            <a:off x="714982" y="7368904"/>
            <a:ext cx="1637795" cy="585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4"/>
            <a:extLst>
              <a:ext uri="{FF2B5EF4-FFF2-40B4-BE49-F238E27FC236}">
                <a16:creationId xmlns:a16="http://schemas.microsoft.com/office/drawing/2014/main" id="{845E5E56-A17A-4AB4-19BB-4FE128E451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82985" y="7368903"/>
            <a:ext cx="1390114" cy="6188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UPNET Logo">
            <a:hlinkClick r:id="rId6"/>
            <a:extLst>
              <a:ext uri="{FF2B5EF4-FFF2-40B4-BE49-F238E27FC236}">
                <a16:creationId xmlns:a16="http://schemas.microsoft.com/office/drawing/2014/main" id="{0B8D2060-276E-1814-B426-3B98CBEB06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201"/>
          <a:stretch/>
        </p:blipFill>
        <p:spPr bwMode="auto">
          <a:xfrm>
            <a:off x="2624134" y="8126143"/>
            <a:ext cx="1318553" cy="4943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hlinkClick r:id="rId8"/>
            <a:extLst>
              <a:ext uri="{FF2B5EF4-FFF2-40B4-BE49-F238E27FC236}">
                <a16:creationId xmlns:a16="http://schemas.microsoft.com/office/drawing/2014/main" id="{DE0EE385-613C-27E5-BFF6-56495E6560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3226" y="8353352"/>
            <a:ext cx="1805971" cy="267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A picture containing drawing&#10;&#10;Description automatically generated">
            <a:hlinkClick r:id="rId10"/>
            <a:extLst>
              <a:ext uri="{FF2B5EF4-FFF2-40B4-BE49-F238E27FC236}">
                <a16:creationId xmlns:a16="http://schemas.microsoft.com/office/drawing/2014/main" id="{7B3609C3-5152-16A8-771C-DC74E32644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645" y="8100980"/>
            <a:ext cx="1603132" cy="5195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a:hlinkClick r:id="rId12"/>
            <a:extLst>
              <a:ext uri="{FF2B5EF4-FFF2-40B4-BE49-F238E27FC236}">
                <a16:creationId xmlns:a16="http://schemas.microsoft.com/office/drawing/2014/main" id="{D9A1217A-F24D-4372-DB47-7639F480C61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243226" y="7368903"/>
            <a:ext cx="1805971" cy="4198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a:hlinkClick r:id="rId14"/>
            <a:extLst>
              <a:ext uri="{FF2B5EF4-FFF2-40B4-BE49-F238E27FC236}">
                <a16:creationId xmlns:a16="http://schemas.microsoft.com/office/drawing/2014/main" id="{8D246599-0EBC-6553-361F-E358CEAC504A}"/>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146987" y="7788737"/>
            <a:ext cx="2061536" cy="5079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7DB71E0C-1199-A7C6-ED39-6177BF676A17}"/>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588747" y="4728412"/>
            <a:ext cx="2653514" cy="1857200"/>
          </a:xfrm>
          <a:prstGeom prst="rect">
            <a:avLst/>
          </a:prstGeom>
        </p:spPr>
      </p:pic>
      <p:pic>
        <p:nvPicPr>
          <p:cNvPr id="22" name="Picture 30">
            <a:extLst>
              <a:ext uri="{FF2B5EF4-FFF2-40B4-BE49-F238E27FC236}">
                <a16:creationId xmlns:a16="http://schemas.microsoft.com/office/drawing/2014/main" id="{7D0FD967-2916-3D2F-8DAF-EF026EDEEC04}"/>
              </a:ext>
            </a:extLst>
          </p:cNvPr>
          <p:cNvPicPr>
            <a:picLocks noChangeAspect="1"/>
          </p:cNvPicPr>
          <p:nvPr/>
        </p:nvPicPr>
        <p:blipFill>
          <a:blip r:embed="rId17"/>
          <a:stretch>
            <a:fillRect/>
          </a:stretch>
        </p:blipFill>
        <p:spPr>
          <a:xfrm>
            <a:off x="3900391" y="9107426"/>
            <a:ext cx="2704946" cy="682537"/>
          </a:xfrm>
          <a:prstGeom prst="rect">
            <a:avLst/>
          </a:prstGeom>
        </p:spPr>
      </p:pic>
      <p:sp>
        <p:nvSpPr>
          <p:cNvPr id="24" name="TextBox 14">
            <a:extLst>
              <a:ext uri="{FF2B5EF4-FFF2-40B4-BE49-F238E27FC236}">
                <a16:creationId xmlns:a16="http://schemas.microsoft.com/office/drawing/2014/main" id="{38CC3EF2-278A-EB65-8230-3626235A79CD}"/>
              </a:ext>
            </a:extLst>
          </p:cNvPr>
          <p:cNvSpPr txBox="1"/>
          <p:nvPr/>
        </p:nvSpPr>
        <p:spPr>
          <a:xfrm>
            <a:off x="443048" y="9058523"/>
            <a:ext cx="3150747" cy="780342"/>
          </a:xfrm>
          <a:prstGeom prst="rect">
            <a:avLst/>
          </a:prstGeom>
          <a:noFill/>
        </p:spPr>
        <p:txBody>
          <a:bodyPr wrap="square" rtlCol="0">
            <a:spAutoFit/>
          </a:bodyPr>
          <a:lstStyle/>
          <a:p>
            <a:pPr algn="ctr">
              <a:buClr>
                <a:srgbClr val="E64C3D"/>
              </a:buClr>
            </a:pPr>
            <a:r>
              <a:rPr lang="en-US" sz="894" dirty="0">
                <a:solidFill>
                  <a:schemeClr val="tx1">
                    <a:lumMod val="50000"/>
                    <a:lumOff val="50000"/>
                  </a:schemeClr>
                </a:solidFill>
                <a:latin typeface="Cambria" panose="02040503050406030204" pitchFamily="18" charset="0"/>
                <a:ea typeface="Cambria" panose="020405030504060302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975" dirty="0">
              <a:solidFill>
                <a:schemeClr val="tx1">
                  <a:lumMod val="50000"/>
                  <a:lumOff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020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8000">
              <a:schemeClr val="bg1"/>
            </a:gs>
            <a:gs pos="71000">
              <a:srgbClr val="D4E8EA"/>
            </a:gs>
            <a:gs pos="100000">
              <a:srgbClr val="70B1BA"/>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177B2B1-6BB2-F5D7-AB06-49D2D4E9B3D9}"/>
              </a:ext>
            </a:extLst>
          </p:cNvPr>
          <p:cNvSpPr>
            <a:spLocks noGrp="1"/>
          </p:cNvSpPr>
          <p:nvPr>
            <p:ph sz="half" idx="1"/>
          </p:nvPr>
        </p:nvSpPr>
        <p:spPr>
          <a:xfrm>
            <a:off x="324854" y="1673388"/>
            <a:ext cx="3007893" cy="4992107"/>
          </a:xfrm>
        </p:spPr>
        <p:txBody>
          <a:bodyPr>
            <a:normAutofit lnSpcReduction="10000"/>
          </a:bodyPr>
          <a:lstStyle/>
          <a:p>
            <a:pPr marL="0" indent="0" algn="ctr">
              <a:buClr>
                <a:srgbClr val="E64C3D"/>
              </a:buClr>
              <a:buNone/>
            </a:pPr>
            <a:r>
              <a:rPr lang="de-DE" b="1" smtClean="0">
                <a:latin typeface="Cambria" panose="02040503050406030204" pitchFamily="18" charset="0"/>
                <a:ea typeface="Cambria" panose="02040503050406030204" pitchFamily="18" charset="0"/>
              </a:rPr>
              <a:t>PROGRESS SO FAR</a:t>
            </a:r>
            <a:endParaRPr lang="en-US" b="1" smtClean="0">
              <a:latin typeface="Cambria" panose="02040503050406030204" pitchFamily="18" charset="0"/>
              <a:ea typeface="Cambria" panose="02040503050406030204" pitchFamily="18" charset="0"/>
            </a:endParaRPr>
          </a:p>
          <a:p>
            <a:pPr algn="ctr">
              <a:buClr>
                <a:srgbClr val="E64C3D"/>
              </a:buClr>
            </a:pPr>
            <a:endParaRPr lang="en-US" b="1" smtClean="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smtClean="0">
                <a:latin typeface="Cambria" panose="02040503050406030204" pitchFamily="18" charset="0"/>
                <a:ea typeface="Cambria" panose="02040503050406030204" pitchFamily="18" charset="0"/>
              </a:rPr>
              <a:t>Meetings</a:t>
            </a:r>
          </a:p>
          <a:p>
            <a:pPr marL="0" indent="0" algn="ctr">
              <a:spcBef>
                <a:spcPts val="0"/>
              </a:spcBef>
              <a:buClr>
                <a:srgbClr val="E64C3D"/>
              </a:buClr>
              <a:buNone/>
            </a:pPr>
            <a:r>
              <a:rPr lang="en-US" sz="1381" smtClean="0">
                <a:latin typeface="Cambria" panose="02040503050406030204" pitchFamily="18" charset="0"/>
                <a:ea typeface="Cambria" panose="02040503050406030204" pitchFamily="18" charset="0"/>
              </a:rPr>
              <a:t>The PROSPER partners came together in Vienna to kick-off the project on 29 and 30 of March 2022 and held the 2</a:t>
            </a:r>
            <a:r>
              <a:rPr lang="en-US" sz="1381" baseline="30000" smtClean="0">
                <a:latin typeface="Cambria" panose="02040503050406030204" pitchFamily="18" charset="0"/>
                <a:ea typeface="Cambria" panose="02040503050406030204" pitchFamily="18" charset="0"/>
              </a:rPr>
              <a:t>nd</a:t>
            </a:r>
            <a:r>
              <a:rPr lang="en-US" sz="1381" smtClean="0">
                <a:latin typeface="Cambria" panose="02040503050406030204" pitchFamily="18" charset="0"/>
                <a:ea typeface="Cambria" panose="02040503050406030204" pitchFamily="18" charset="0"/>
              </a:rPr>
              <a:t> Transnational Project Meeting virtually on 7 and 8 of September 2022. </a:t>
            </a:r>
          </a:p>
          <a:p>
            <a:pPr marL="0" indent="0" algn="ctr">
              <a:spcBef>
                <a:spcPts val="0"/>
              </a:spcBef>
              <a:buClr>
                <a:srgbClr val="E64C3D"/>
              </a:buClr>
              <a:buNone/>
            </a:pPr>
            <a:endParaRPr lang="en-US" sz="1381" smtClean="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smtClean="0">
                <a:latin typeface="Cambria" panose="02040503050406030204" pitchFamily="18" charset="0"/>
                <a:ea typeface="Cambria" panose="02040503050406030204" pitchFamily="18" charset="0"/>
              </a:rPr>
              <a:t>Result 1a </a:t>
            </a:r>
          </a:p>
          <a:p>
            <a:pPr marL="0" indent="0" algn="ctr">
              <a:spcBef>
                <a:spcPts val="0"/>
              </a:spcBef>
              <a:buClr>
                <a:srgbClr val="E64C3D"/>
              </a:buClr>
              <a:buNone/>
            </a:pPr>
            <a:r>
              <a:rPr lang="en-US" sz="1381" smtClean="0">
                <a:latin typeface="Cambria" panose="02040503050406030204" pitchFamily="18" charset="0"/>
                <a:ea typeface="Cambria" panose="02040503050406030204" pitchFamily="18" charset="0"/>
              </a:rPr>
              <a:t>The project is producing a </a:t>
            </a:r>
          </a:p>
          <a:p>
            <a:pPr marL="0" indent="0" algn="ctr">
              <a:spcBef>
                <a:spcPts val="0"/>
              </a:spcBef>
              <a:buClr>
                <a:srgbClr val="E64C3D"/>
              </a:buClr>
              <a:buNone/>
            </a:pPr>
            <a:r>
              <a:rPr lang="en-US" sz="1381" b="1" smtClean="0">
                <a:latin typeface="Cambria" panose="02040503050406030204" pitchFamily="18" charset="0"/>
                <a:ea typeface="Cambria" panose="02040503050406030204" pitchFamily="18" charset="0"/>
              </a:rPr>
              <a:t>Report on Hybrid Working </a:t>
            </a:r>
          </a:p>
          <a:p>
            <a:pPr marL="0" indent="0" algn="ctr">
              <a:spcBef>
                <a:spcPts val="0"/>
              </a:spcBef>
              <a:buClr>
                <a:srgbClr val="E64C3D"/>
              </a:buClr>
              <a:buNone/>
            </a:pPr>
            <a:r>
              <a:rPr lang="en-US" sz="1381" smtClean="0">
                <a:latin typeface="Cambria" panose="02040503050406030204" pitchFamily="18" charset="0"/>
                <a:ea typeface="Cambria" panose="02040503050406030204" pitchFamily="18" charset="0"/>
              </a:rPr>
              <a:t>which will be the basis for the Business Case for Healthy Hybrid Working in European SMEs supported with several interviews from SMEs managers and employees.</a:t>
            </a:r>
          </a:p>
          <a:p>
            <a:pPr marL="0" indent="0" algn="ctr">
              <a:spcBef>
                <a:spcPts val="0"/>
              </a:spcBef>
              <a:buClr>
                <a:srgbClr val="E64C3D"/>
              </a:buClr>
              <a:buNone/>
            </a:pPr>
            <a:endParaRPr lang="en-US" sz="1381" smtClean="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smtClean="0">
                <a:solidFill>
                  <a:prstClr val="black"/>
                </a:solidFill>
                <a:latin typeface="Cambria" panose="02040503050406030204" pitchFamily="18" charset="0"/>
                <a:ea typeface="Cambria" panose="02040503050406030204" pitchFamily="18" charset="0"/>
              </a:rPr>
              <a:t>Project Website</a:t>
            </a:r>
          </a:p>
          <a:p>
            <a:pPr marL="0" indent="0" algn="ctr">
              <a:lnSpc>
                <a:spcPct val="100000"/>
              </a:lnSpc>
              <a:spcBef>
                <a:spcPts val="0"/>
              </a:spcBef>
              <a:buClr>
                <a:srgbClr val="E64C3D"/>
              </a:buClr>
              <a:buNone/>
            </a:pPr>
            <a:r>
              <a:rPr lang="en-US" sz="1381" smtClean="0">
                <a:solidFill>
                  <a:prstClr val="black"/>
                </a:solidFill>
                <a:latin typeface="Cambria" panose="02040503050406030204" pitchFamily="18" charset="0"/>
                <a:ea typeface="Cambria" panose="02040503050406030204" pitchFamily="18" charset="0"/>
              </a:rPr>
              <a:t>The project’s website</a:t>
            </a:r>
            <a:r>
              <a:rPr lang="el-GR" sz="1381" smtClean="0">
                <a:solidFill>
                  <a:prstClr val="black"/>
                </a:solidFill>
                <a:latin typeface="Cambria" panose="02040503050406030204" pitchFamily="18" charset="0"/>
                <a:ea typeface="Cambria" panose="02040503050406030204" pitchFamily="18" charset="0"/>
              </a:rPr>
              <a:t> </a:t>
            </a:r>
            <a:r>
              <a:rPr lang="en-US" sz="1381" smtClean="0">
                <a:solidFill>
                  <a:prstClr val="black"/>
                </a:solidFill>
                <a:latin typeface="Cambria" panose="02040503050406030204" pitchFamily="18" charset="0"/>
                <a:ea typeface="Cambria" panose="02040503050406030204" pitchFamily="18" charset="0"/>
              </a:rPr>
              <a:t>has been launched with all information and is soon to be translated in six languages.</a:t>
            </a:r>
          </a:p>
          <a:p>
            <a:pPr marL="0" indent="0" algn="ctr">
              <a:lnSpc>
                <a:spcPct val="160000"/>
              </a:lnSpc>
              <a:spcBef>
                <a:spcPts val="0"/>
              </a:spcBef>
              <a:buClr>
                <a:srgbClr val="E64C3D"/>
              </a:buClr>
              <a:buNone/>
            </a:pPr>
            <a:r>
              <a:rPr lang="en-US" sz="1381" smtClean="0">
                <a:solidFill>
                  <a:prstClr val="black"/>
                </a:solidFill>
                <a:latin typeface="Cambria" panose="02040503050406030204" pitchFamily="18" charset="0"/>
                <a:ea typeface="Cambria" panose="02040503050406030204" pitchFamily="18" charset="0"/>
              </a:rPr>
              <a:t>       </a:t>
            </a:r>
            <a:r>
              <a:rPr lang="en-US" sz="1381" smtClean="0">
                <a:solidFill>
                  <a:prstClr val="black"/>
                </a:solidFill>
                <a:latin typeface="Cambria" panose="02040503050406030204" pitchFamily="18" charset="0"/>
                <a:ea typeface="Cambria" panose="02040503050406030204" pitchFamily="18" charset="0"/>
                <a:hlinkClick r:id="rId2"/>
              </a:rPr>
              <a:t>www.prosper-project.eu</a:t>
            </a:r>
            <a:endParaRPr lang="en-US" sz="1381" dirty="0">
              <a:latin typeface="Cambria" panose="02040503050406030204" pitchFamily="18" charset="0"/>
              <a:ea typeface="Cambria" panose="02040503050406030204" pitchFamily="18" charset="0"/>
            </a:endParaRPr>
          </a:p>
        </p:txBody>
      </p:sp>
      <p:sp>
        <p:nvSpPr>
          <p:cNvPr id="16" name="Content Placeholder 15">
            <a:extLst>
              <a:ext uri="{FF2B5EF4-FFF2-40B4-BE49-F238E27FC236}">
                <a16:creationId xmlns:a16="http://schemas.microsoft.com/office/drawing/2014/main" id="{CCF40811-D22D-67B8-59BA-1F82D19D5045}"/>
              </a:ext>
            </a:extLst>
          </p:cNvPr>
          <p:cNvSpPr>
            <a:spLocks noGrp="1"/>
          </p:cNvSpPr>
          <p:nvPr>
            <p:ph sz="half" idx="2"/>
          </p:nvPr>
        </p:nvSpPr>
        <p:spPr>
          <a:xfrm>
            <a:off x="3540728" y="1673389"/>
            <a:ext cx="2997163" cy="5763266"/>
          </a:xfrm>
        </p:spPr>
        <p:txBody>
          <a:bodyPr>
            <a:normAutofit lnSpcReduction="10000"/>
          </a:bodyPr>
          <a:lstStyle/>
          <a:p>
            <a:pPr marL="0" indent="0" algn="ctr">
              <a:buClr>
                <a:srgbClr val="E64C3D"/>
              </a:buClr>
              <a:buNone/>
            </a:pPr>
            <a:r>
              <a:rPr lang="en-US" b="1" dirty="0">
                <a:latin typeface="Cambria" panose="02040503050406030204" pitchFamily="18" charset="0"/>
                <a:ea typeface="Cambria" panose="02040503050406030204" pitchFamily="18" charset="0"/>
              </a:rPr>
              <a:t>NEXT STEPS</a:t>
            </a:r>
          </a:p>
          <a:p>
            <a:pPr marL="0" indent="0" algn="ctr">
              <a:buClr>
                <a:srgbClr val="E64C3D"/>
              </a:buClr>
              <a:buNone/>
            </a:pPr>
            <a:endParaRPr lang="en-US" b="1" dirty="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dirty="0">
                <a:latin typeface="Cambria" panose="02040503050406030204" pitchFamily="18" charset="0"/>
                <a:ea typeface="Cambria" panose="02040503050406030204" pitchFamily="18" charset="0"/>
              </a:rPr>
              <a:t>Result 1b</a:t>
            </a:r>
          </a:p>
          <a:p>
            <a:pPr marL="0" indent="0" algn="ctr">
              <a:spcBef>
                <a:spcPts val="0"/>
              </a:spcBef>
              <a:buClr>
                <a:srgbClr val="E64C3D"/>
              </a:buClr>
              <a:buNone/>
            </a:pPr>
            <a:r>
              <a:rPr lang="en-US" sz="1381" dirty="0">
                <a:latin typeface="Cambria" panose="02040503050406030204" pitchFamily="18" charset="0"/>
                <a:ea typeface="Cambria" panose="02040503050406030204" pitchFamily="18" charset="0"/>
              </a:rPr>
              <a:t>The next months will be dedicated to </a:t>
            </a:r>
            <a:r>
              <a:rPr lang="en-US" sz="1381" dirty="0" smtClean="0">
                <a:latin typeface="Cambria" panose="02040503050406030204" pitchFamily="18" charset="0"/>
                <a:ea typeface="Cambria" panose="02040503050406030204" pitchFamily="18" charset="0"/>
              </a:rPr>
              <a:t>developing the core </a:t>
            </a:r>
            <a:r>
              <a:rPr lang="en-US" sz="1381" b="1" dirty="0" smtClean="0">
                <a:latin typeface="Cambria" panose="02040503050406030204" pitchFamily="18" charset="0"/>
                <a:ea typeface="Cambria" panose="02040503050406030204" pitchFamily="18" charset="0"/>
              </a:rPr>
              <a:t>Business </a:t>
            </a:r>
            <a:r>
              <a:rPr lang="en-US" sz="1381" b="1" dirty="0">
                <a:latin typeface="Cambria" panose="02040503050406030204" pitchFamily="18" charset="0"/>
                <a:ea typeface="Cambria" panose="02040503050406030204" pitchFamily="18" charset="0"/>
              </a:rPr>
              <a:t>Case </a:t>
            </a:r>
            <a:r>
              <a:rPr lang="en-US" sz="1381" dirty="0">
                <a:latin typeface="Cambria" panose="02040503050406030204" pitchFamily="18" charset="0"/>
                <a:ea typeface="Cambria" panose="02040503050406030204" pitchFamily="18" charset="0"/>
              </a:rPr>
              <a:t>which will address SME managers. This will be a precise publication with the main takeaways to be </a:t>
            </a:r>
            <a:r>
              <a:rPr lang="en-US" sz="1381" dirty="0" smtClean="0">
                <a:latin typeface="Cambria" panose="02040503050406030204" pitchFamily="18" charset="0"/>
                <a:ea typeface="Cambria" panose="02040503050406030204" pitchFamily="18" charset="0"/>
              </a:rPr>
              <a:t>considered in practice.</a:t>
            </a:r>
            <a:endParaRPr lang="en-US" sz="1381" dirty="0">
              <a:latin typeface="Cambria" panose="02040503050406030204" pitchFamily="18" charset="0"/>
              <a:ea typeface="Cambria" panose="02040503050406030204" pitchFamily="18" charset="0"/>
            </a:endParaRPr>
          </a:p>
          <a:p>
            <a:pPr marL="0" indent="0" algn="ctr">
              <a:spcBef>
                <a:spcPts val="0"/>
              </a:spcBef>
              <a:buClr>
                <a:srgbClr val="E64C3D"/>
              </a:buClr>
              <a:buNone/>
            </a:pPr>
            <a:endParaRPr lang="el-GR" sz="1381" dirty="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dirty="0">
                <a:latin typeface="Cambria" panose="02040503050406030204" pitchFamily="18" charset="0"/>
                <a:ea typeface="Cambria" panose="02040503050406030204" pitchFamily="18" charset="0"/>
              </a:rPr>
              <a:t>Result 2</a:t>
            </a:r>
          </a:p>
          <a:p>
            <a:pPr marL="0" indent="0" algn="ctr">
              <a:spcBef>
                <a:spcPts val="0"/>
              </a:spcBef>
              <a:buClr>
                <a:srgbClr val="E64C3D"/>
              </a:buClr>
              <a:buNone/>
            </a:pPr>
            <a:r>
              <a:rPr lang="en-US" sz="1381" dirty="0">
                <a:latin typeface="Cambria" panose="02040503050406030204" pitchFamily="18" charset="0"/>
                <a:ea typeface="Cambria" panose="02040503050406030204" pitchFamily="18" charset="0"/>
              </a:rPr>
              <a:t>After the finalization of the Business Case, the project will </a:t>
            </a:r>
            <a:r>
              <a:rPr lang="en-US" sz="1381" dirty="0" smtClean="0">
                <a:latin typeface="Cambria" panose="02040503050406030204" pitchFamily="18" charset="0"/>
                <a:ea typeface="Cambria" panose="02040503050406030204" pitchFamily="18" charset="0"/>
              </a:rPr>
              <a:t>further develop </a:t>
            </a:r>
            <a:r>
              <a:rPr lang="en-US" sz="1381" dirty="0">
                <a:latin typeface="Cambria" panose="02040503050406030204" pitchFamily="18" charset="0"/>
                <a:ea typeface="Cambria" panose="02040503050406030204" pitchFamily="18" charset="0"/>
              </a:rPr>
              <a:t>a compact </a:t>
            </a:r>
            <a:r>
              <a:rPr lang="en-US" sz="1381" b="1" dirty="0">
                <a:latin typeface="Cambria" panose="02040503050406030204" pitchFamily="18" charset="0"/>
                <a:ea typeface="Cambria" panose="02040503050406030204" pitchFamily="18" charset="0"/>
              </a:rPr>
              <a:t>Online Training Course </a:t>
            </a:r>
            <a:r>
              <a:rPr lang="en-US" sz="1381" dirty="0">
                <a:latin typeface="Cambria" panose="02040503050406030204" pitchFamily="18" charset="0"/>
                <a:ea typeface="Cambria" panose="02040503050406030204" pitchFamily="18" charset="0"/>
              </a:rPr>
              <a:t>for SME </a:t>
            </a:r>
            <a:r>
              <a:rPr lang="en-US" sz="1381" dirty="0" smtClean="0">
                <a:latin typeface="Cambria" panose="02040503050406030204" pitchFamily="18" charset="0"/>
                <a:ea typeface="Cambria" panose="02040503050406030204" pitchFamily="18" charset="0"/>
              </a:rPr>
              <a:t>managers and relevant staff </a:t>
            </a:r>
            <a:r>
              <a:rPr lang="en-US" sz="1381" dirty="0">
                <a:latin typeface="Cambria" panose="02040503050406030204" pitchFamily="18" charset="0"/>
                <a:ea typeface="Cambria" panose="02040503050406030204" pitchFamily="18" charset="0"/>
              </a:rPr>
              <a:t>that coordinate hybrid teams.</a:t>
            </a:r>
          </a:p>
          <a:p>
            <a:pPr marL="0" indent="0" algn="ctr">
              <a:spcBef>
                <a:spcPts val="0"/>
              </a:spcBef>
              <a:buClr>
                <a:srgbClr val="E64C3D"/>
              </a:buClr>
              <a:buNone/>
            </a:pPr>
            <a:endParaRPr lang="de-DE" sz="1381" dirty="0">
              <a:latin typeface="Cambria" panose="02040503050406030204" pitchFamily="18" charset="0"/>
              <a:ea typeface="Cambria" panose="02040503050406030204" pitchFamily="18" charset="0"/>
            </a:endParaRPr>
          </a:p>
          <a:p>
            <a:pPr marL="0" indent="0" algn="ctr">
              <a:spcBef>
                <a:spcPts val="0"/>
              </a:spcBef>
              <a:buClr>
                <a:srgbClr val="E64C3D"/>
              </a:buClr>
              <a:buNone/>
            </a:pPr>
            <a:r>
              <a:rPr lang="en-US" sz="1381" u="sng" dirty="0">
                <a:latin typeface="Cambria" panose="02040503050406030204" pitchFamily="18" charset="0"/>
                <a:ea typeface="Cambria" panose="02040503050406030204" pitchFamily="18" charset="0"/>
              </a:rPr>
              <a:t>Result 3</a:t>
            </a:r>
          </a:p>
          <a:p>
            <a:pPr marL="0" indent="0" algn="ctr">
              <a:spcBef>
                <a:spcPts val="0"/>
              </a:spcBef>
              <a:buClr>
                <a:srgbClr val="E64C3D"/>
              </a:buClr>
              <a:buNone/>
            </a:pPr>
            <a:r>
              <a:rPr lang="en-US" sz="1381" dirty="0">
                <a:latin typeface="Cambria" panose="02040503050406030204" pitchFamily="18" charset="0"/>
                <a:ea typeface="Cambria" panose="02040503050406030204" pitchFamily="18" charset="0"/>
              </a:rPr>
              <a:t>Based</a:t>
            </a:r>
            <a:r>
              <a:rPr lang="de-DE" sz="1381" dirty="0">
                <a:latin typeface="Cambria" panose="02040503050406030204" pitchFamily="18" charset="0"/>
                <a:ea typeface="Cambria" panose="02040503050406030204" pitchFamily="18" charset="0"/>
              </a:rPr>
              <a:t> </a:t>
            </a:r>
            <a:r>
              <a:rPr lang="en-US" sz="1381" dirty="0">
                <a:latin typeface="Cambria" panose="02040503050406030204" pitchFamily="18" charset="0"/>
                <a:ea typeface="Cambria" panose="02040503050406030204" pitchFamily="18" charset="0"/>
              </a:rPr>
              <a:t>on the previous </a:t>
            </a:r>
            <a:r>
              <a:rPr lang="en-US" sz="1381" dirty="0" smtClean="0">
                <a:latin typeface="Cambria" panose="02040503050406030204" pitchFamily="18" charset="0"/>
                <a:ea typeface="Cambria" panose="02040503050406030204" pitchFamily="18" charset="0"/>
              </a:rPr>
              <a:t>results</a:t>
            </a:r>
            <a:r>
              <a:rPr lang="de-DE" sz="1381" dirty="0" smtClean="0">
                <a:latin typeface="Cambria" panose="02040503050406030204" pitchFamily="18" charset="0"/>
                <a:ea typeface="Cambria" panose="02040503050406030204" pitchFamily="18" charset="0"/>
              </a:rPr>
              <a:t>, a </a:t>
            </a:r>
            <a:r>
              <a:rPr lang="en-US" sz="1381" dirty="0" smtClean="0">
                <a:latin typeface="Cambria" panose="02040503050406030204" pitchFamily="18" charset="0"/>
                <a:ea typeface="Cambria" panose="02040503050406030204" pitchFamily="18" charset="0"/>
              </a:rPr>
              <a:t>comprehensive and pragmatic</a:t>
            </a:r>
            <a:r>
              <a:rPr lang="de-DE" sz="1381" dirty="0" smtClean="0">
                <a:latin typeface="Cambria" panose="02040503050406030204" pitchFamily="18" charset="0"/>
                <a:ea typeface="Cambria" panose="02040503050406030204" pitchFamily="18" charset="0"/>
              </a:rPr>
              <a:t> </a:t>
            </a:r>
            <a:r>
              <a:rPr lang="en-US" sz="1381" b="1" dirty="0" smtClean="0">
                <a:latin typeface="Cambria" panose="02040503050406030204" pitchFamily="18" charset="0"/>
                <a:ea typeface="Cambria" panose="02040503050406030204" pitchFamily="18" charset="0"/>
              </a:rPr>
              <a:t>Empowerment</a:t>
            </a:r>
            <a:r>
              <a:rPr lang="de-DE" sz="1381" b="1" dirty="0" smtClean="0">
                <a:latin typeface="Cambria" panose="02040503050406030204" pitchFamily="18" charset="0"/>
                <a:ea typeface="Cambria" panose="02040503050406030204" pitchFamily="18" charset="0"/>
              </a:rPr>
              <a:t> </a:t>
            </a:r>
            <a:r>
              <a:rPr lang="en-US" sz="1381" b="1" dirty="0">
                <a:latin typeface="Cambria" panose="02040503050406030204" pitchFamily="18" charset="0"/>
                <a:ea typeface="Cambria" panose="02040503050406030204" pitchFamily="18" charset="0"/>
              </a:rPr>
              <a:t>Program </a:t>
            </a:r>
            <a:r>
              <a:rPr lang="en-US" sz="1381" dirty="0">
                <a:latin typeface="Cambria" panose="02040503050406030204" pitchFamily="18" charset="0"/>
                <a:ea typeface="Cambria" panose="02040503050406030204" pitchFamily="18" charset="0"/>
              </a:rPr>
              <a:t>will be developed to offer a train-the-trainer opportunity and multiply </a:t>
            </a:r>
            <a:r>
              <a:rPr lang="en-US" sz="1381" dirty="0" smtClean="0">
                <a:latin typeface="Cambria" panose="02040503050406030204" pitchFamily="18" charset="0"/>
                <a:ea typeface="Cambria" panose="02040503050406030204" pitchFamily="18" charset="0"/>
              </a:rPr>
              <a:t>the results through </a:t>
            </a:r>
            <a:r>
              <a:rPr lang="en-US" sz="1381" dirty="0">
                <a:latin typeface="Cambria" panose="02040503050406030204" pitchFamily="18" charset="0"/>
                <a:ea typeface="Cambria" panose="02040503050406030204" pitchFamily="18" charset="0"/>
              </a:rPr>
              <a:t>in-person trainings for SMEs managers, team leaders, and HR staff.</a:t>
            </a:r>
          </a:p>
          <a:p>
            <a:pPr marL="0" indent="0" algn="ctr">
              <a:spcBef>
                <a:spcPts val="0"/>
              </a:spcBef>
              <a:buClr>
                <a:srgbClr val="E64C3D"/>
              </a:buClr>
              <a:buNone/>
            </a:pPr>
            <a:endParaRPr lang="de-DE" sz="1381" u="sng" dirty="0">
              <a:latin typeface="Cambria" panose="02040503050406030204" pitchFamily="18" charset="0"/>
              <a:ea typeface="Cambria" panose="02040503050406030204" pitchFamily="18" charset="0"/>
            </a:endParaRPr>
          </a:p>
          <a:p>
            <a:pPr marL="0" indent="0" algn="ctr">
              <a:spcBef>
                <a:spcPts val="0"/>
              </a:spcBef>
              <a:buClr>
                <a:srgbClr val="E64C3D"/>
              </a:buClr>
              <a:buNone/>
            </a:pPr>
            <a:endParaRPr lang="en-US" sz="1463" u="sng" dirty="0">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77B2E03F-8EEC-103C-BB35-C5F3310F3FF5}"/>
              </a:ext>
            </a:extLst>
          </p:cNvPr>
          <p:cNvSpPr txBox="1"/>
          <p:nvPr/>
        </p:nvSpPr>
        <p:spPr>
          <a:xfrm>
            <a:off x="749644" y="6444879"/>
            <a:ext cx="5363458" cy="779829"/>
          </a:xfrm>
          <a:prstGeom prst="rect">
            <a:avLst/>
          </a:prstGeom>
          <a:noFill/>
        </p:spPr>
        <p:txBody>
          <a:bodyPr wrap="square" rtlCol="0">
            <a:spAutoFit/>
          </a:bodyPr>
          <a:lstStyle/>
          <a:p>
            <a:pPr algn="ctr">
              <a:buClr>
                <a:srgbClr val="E64C3D"/>
              </a:buClr>
            </a:pPr>
            <a:r>
              <a:rPr lang="en-US" sz="1706" b="1" dirty="0">
                <a:latin typeface="Cambria" panose="02040503050406030204" pitchFamily="18" charset="0"/>
                <a:ea typeface="Cambria" panose="02040503050406030204" pitchFamily="18" charset="0"/>
              </a:rPr>
              <a:t>CALL FOR ACTION</a:t>
            </a:r>
          </a:p>
          <a:p>
            <a:pPr algn="ctr">
              <a:buClr>
                <a:srgbClr val="E64C3D"/>
              </a:buClr>
            </a:pPr>
            <a:r>
              <a:rPr lang="en-US" sz="1381" dirty="0">
                <a:latin typeface="Cambria" panose="02040503050406030204" pitchFamily="18" charset="0"/>
                <a:ea typeface="Cambria" panose="02040503050406030204" pitchFamily="18" charset="0"/>
              </a:rPr>
              <a:t>Share your experiences and best practices regarding hybrid work and be a part of our Business Case by </a:t>
            </a:r>
            <a:r>
              <a:rPr lang="en-US" sz="1381" dirty="0">
                <a:latin typeface="Cambria" panose="02040503050406030204" pitchFamily="18" charset="0"/>
                <a:ea typeface="Cambria" panose="02040503050406030204" pitchFamily="18" charset="0"/>
                <a:hlinkClick r:id="rId3"/>
              </a:rPr>
              <a:t>contacting our team!</a:t>
            </a:r>
            <a:endParaRPr lang="el-GR" sz="1381" dirty="0">
              <a:latin typeface="Cambria" panose="02040503050406030204" pitchFamily="18" charset="0"/>
              <a:ea typeface="Cambria" panose="02040503050406030204" pitchFamily="18" charset="0"/>
            </a:endParaRPr>
          </a:p>
        </p:txBody>
      </p:sp>
      <p:pic>
        <p:nvPicPr>
          <p:cNvPr id="19" name="Graphic 18" descr="Send">
            <a:hlinkClick r:id="rId3"/>
            <a:extLst>
              <a:ext uri="{FF2B5EF4-FFF2-40B4-BE49-F238E27FC236}">
                <a16:creationId xmlns:a16="http://schemas.microsoft.com/office/drawing/2014/main" id="{0A70468B-ED2D-52EE-5518-3BE69C6821B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6455" y="5980520"/>
            <a:ext cx="346379" cy="346379"/>
          </a:xfrm>
          <a:prstGeom prst="rect">
            <a:avLst/>
          </a:prstGeom>
        </p:spPr>
      </p:pic>
      <p:pic>
        <p:nvPicPr>
          <p:cNvPr id="12" name="Picture 30">
            <a:extLst>
              <a:ext uri="{FF2B5EF4-FFF2-40B4-BE49-F238E27FC236}">
                <a16:creationId xmlns:a16="http://schemas.microsoft.com/office/drawing/2014/main" id="{7D0FD967-2916-3D2F-8DAF-EF026EDEEC04}"/>
              </a:ext>
            </a:extLst>
          </p:cNvPr>
          <p:cNvPicPr>
            <a:picLocks noChangeAspect="1"/>
          </p:cNvPicPr>
          <p:nvPr/>
        </p:nvPicPr>
        <p:blipFill>
          <a:blip r:embed="rId7"/>
          <a:stretch>
            <a:fillRect/>
          </a:stretch>
        </p:blipFill>
        <p:spPr>
          <a:xfrm>
            <a:off x="3900391" y="9107426"/>
            <a:ext cx="2704946" cy="682537"/>
          </a:xfrm>
          <a:prstGeom prst="rect">
            <a:avLst/>
          </a:prstGeom>
        </p:spPr>
      </p:pic>
      <p:sp>
        <p:nvSpPr>
          <p:cNvPr id="13" name="TextBox 14">
            <a:extLst>
              <a:ext uri="{FF2B5EF4-FFF2-40B4-BE49-F238E27FC236}">
                <a16:creationId xmlns:a16="http://schemas.microsoft.com/office/drawing/2014/main" id="{38CC3EF2-278A-EB65-8230-3626235A79CD}"/>
              </a:ext>
            </a:extLst>
          </p:cNvPr>
          <p:cNvSpPr txBox="1"/>
          <p:nvPr/>
        </p:nvSpPr>
        <p:spPr>
          <a:xfrm>
            <a:off x="443048" y="9058523"/>
            <a:ext cx="3150747" cy="780342"/>
          </a:xfrm>
          <a:prstGeom prst="rect">
            <a:avLst/>
          </a:prstGeom>
          <a:noFill/>
        </p:spPr>
        <p:txBody>
          <a:bodyPr wrap="square" rtlCol="0">
            <a:spAutoFit/>
          </a:bodyPr>
          <a:lstStyle/>
          <a:p>
            <a:pPr algn="ctr">
              <a:buClr>
                <a:srgbClr val="E64C3D"/>
              </a:buClr>
            </a:pPr>
            <a:r>
              <a:rPr lang="en-US" sz="894" dirty="0">
                <a:solidFill>
                  <a:schemeClr val="tx1">
                    <a:lumMod val="50000"/>
                    <a:lumOff val="50000"/>
                  </a:schemeClr>
                </a:solidFill>
                <a:latin typeface="Cambria" panose="02040503050406030204" pitchFamily="18" charset="0"/>
                <a:ea typeface="Cambria" panose="020405030504060302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975"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2" name="Grafik 1"/>
          <p:cNvPicPr>
            <a:picLocks noChangeAspect="1"/>
          </p:cNvPicPr>
          <p:nvPr/>
        </p:nvPicPr>
        <p:blipFill rotWithShape="1">
          <a:blip r:embed="rId8" cstate="print">
            <a:extLst>
              <a:ext uri="{28A0092B-C50C-407E-A947-70E740481C1C}">
                <a14:useLocalDpi xmlns:a14="http://schemas.microsoft.com/office/drawing/2010/main" val="0"/>
              </a:ext>
            </a:extLst>
          </a:blip>
          <a:srcRect t="21493" b="26579"/>
          <a:stretch/>
        </p:blipFill>
        <p:spPr>
          <a:xfrm>
            <a:off x="354763" y="7247632"/>
            <a:ext cx="6153220" cy="1598944"/>
          </a:xfrm>
          <a:prstGeom prst="rect">
            <a:avLst/>
          </a:prstGeom>
        </p:spPr>
      </p:pic>
    </p:spTree>
    <p:extLst>
      <p:ext uri="{BB962C8B-B14F-4D97-AF65-F5344CB8AC3E}">
        <p14:creationId xmlns:p14="http://schemas.microsoft.com/office/powerpoint/2010/main" val="1304218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A3A599E893E44879CF3FCC59F7962" ma:contentTypeVersion="16" ma:contentTypeDescription="Create a new document." ma:contentTypeScope="" ma:versionID="485bc6a2fb18331fffcc921c0366b430">
  <xsd:schema xmlns:xsd="http://www.w3.org/2001/XMLSchema" xmlns:xs="http://www.w3.org/2001/XMLSchema" xmlns:p="http://schemas.microsoft.com/office/2006/metadata/properties" xmlns:ns2="948495ec-fef2-44db-b56d-64207835e1a4" xmlns:ns3="643cef04-7d8c-4f5b-93bc-394c59a77cb6" targetNamespace="http://schemas.microsoft.com/office/2006/metadata/properties" ma:root="true" ma:fieldsID="166c812c6cd095ca537c3d7e3eb38107" ns2:_="" ns3:_="">
    <xsd:import namespace="948495ec-fef2-44db-b56d-64207835e1a4"/>
    <xsd:import namespace="643cef04-7d8c-4f5b-93bc-394c59a77c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8495ec-fef2-44db-b56d-64207835e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882be3-8cd9-4edb-bdbb-58212f77a3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43cef04-7d8c-4f5b-93bc-394c59a77c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0c9d12-80e8-403a-8338-17f9f96e9c22}" ma:internalName="TaxCatchAll" ma:showField="CatchAllData" ma:web="643cef04-7d8c-4f5b-93bc-394c59a77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8495ec-fef2-44db-b56d-64207835e1a4">
      <Terms xmlns="http://schemas.microsoft.com/office/infopath/2007/PartnerControls"/>
    </lcf76f155ced4ddcb4097134ff3c332f>
    <TaxCatchAll xmlns="643cef04-7d8c-4f5b-93bc-394c59a77c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CD3665-9464-477C-8FC3-E78EBBBC5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8495ec-fef2-44db-b56d-64207835e1a4"/>
    <ds:schemaRef ds:uri="643cef04-7d8c-4f5b-93bc-394c59a77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4F8FBC-D515-4615-910C-90E52CC1C5DE}">
  <ds:schemaRefs>
    <ds:schemaRef ds:uri="http://purl.org/dc/elements/1.1/"/>
    <ds:schemaRef ds:uri="http://schemas.microsoft.com/office/2006/metadata/properties"/>
    <ds:schemaRef ds:uri="948495ec-fef2-44db-b56d-64207835e1a4"/>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643cef04-7d8c-4f5b-93bc-394c59a77cb6"/>
    <ds:schemaRef ds:uri="http://www.w3.org/XML/1998/namespace"/>
    <ds:schemaRef ds:uri="http://purl.org/dc/dcmitype/"/>
  </ds:schemaRefs>
</ds:datastoreItem>
</file>

<file path=customXml/itemProps3.xml><?xml version="1.0" encoding="utf-8"?>
<ds:datastoreItem xmlns:ds="http://schemas.openxmlformats.org/officeDocument/2006/customXml" ds:itemID="{A8501C0B-74C8-46B6-A5C9-B3DE71E4C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473</Words>
  <Application>Microsoft Office PowerPoint</Application>
  <PresentationFormat>A4-Papier (210 x 297 mm)</PresentationFormat>
  <Paragraphs>38</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Cambria</vt:lpstr>
      <vt:lpstr>Office Theme</vt:lpstr>
      <vt:lpstr>Newsletter September 2022</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Manika</dc:creator>
  <cp:lastModifiedBy>Sakr Mohamed</cp:lastModifiedBy>
  <cp:revision>26</cp:revision>
  <dcterms:created xsi:type="dcterms:W3CDTF">2022-09-12T08:52:54Z</dcterms:created>
  <dcterms:modified xsi:type="dcterms:W3CDTF">2022-09-21T10:12:50Z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